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2801600"/>
  <p:notesSz cx="7102475" cy="9388475"/>
  <p:embeddedFontLst>
    <p:embeddedFont>
      <p:font typeface="Alegreya" pitchFamily="2" charset="0"/>
      <p:regular r:id="rId4"/>
      <p:bold r:id="rId5"/>
    </p:embeddedFont>
    <p:embeddedFont>
      <p:font typeface="Sora" pitchFamily="2" charset="0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4716" userDrawn="1">
          <p15:clr>
            <a:srgbClr val="A4A3A4"/>
          </p15:clr>
        </p15:guide>
        <p15:guide id="4" pos="180" userDrawn="1">
          <p15:clr>
            <a:srgbClr val="A4A3A4"/>
          </p15:clr>
        </p15:guide>
        <p15:guide id="5" orient="horz" pos="7910" userDrawn="1">
          <p15:clr>
            <a:srgbClr val="A4A3A4"/>
          </p15:clr>
        </p15:guide>
        <p15:guide id="6" orient="horz" pos="154" userDrawn="1">
          <p15:clr>
            <a:srgbClr val="A4A3A4"/>
          </p15:clr>
        </p15:guide>
        <p15:guide id="7" orient="horz" pos="925" userDrawn="1">
          <p15:clr>
            <a:srgbClr val="A4A3A4"/>
          </p15:clr>
        </p15:guide>
        <p15:guide id="8" orient="horz" pos="7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1418A-E73A-0D4F-BF63-0B6707F347A6}" v="3" dt="2025-05-29T15:57:1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/>
    <p:restoredTop sz="94667"/>
  </p:normalViewPr>
  <p:slideViewPr>
    <p:cSldViewPr snapToGrid="0">
      <p:cViewPr>
        <p:scale>
          <a:sx n="143" d="100"/>
          <a:sy n="143" d="100"/>
        </p:scale>
        <p:origin x="400" y="-3192"/>
      </p:cViewPr>
      <p:guideLst>
        <p:guide orient="horz" pos="4032"/>
        <p:guide pos="2448"/>
        <p:guide pos="4716"/>
        <p:guide pos="180"/>
        <p:guide orient="horz" pos="7910"/>
        <p:guide orient="horz" pos="154"/>
        <p:guide orient="horz" pos="925"/>
        <p:guide orient="horz" pos="7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39" cy="471054"/>
          </a:xfrm>
          <a:prstGeom prst="rect">
            <a:avLst/>
          </a:prstGeom>
        </p:spPr>
        <p:txBody>
          <a:bodyPr vert="horz" lIns="82827" tIns="41413" rIns="82827" bIns="4141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6" y="0"/>
            <a:ext cx="3077739" cy="471054"/>
          </a:xfrm>
          <a:prstGeom prst="rect">
            <a:avLst/>
          </a:prstGeom>
        </p:spPr>
        <p:txBody>
          <a:bodyPr vert="horz" lIns="82827" tIns="41413" rIns="82827" bIns="41413" rtlCol="0"/>
          <a:lstStyle>
            <a:lvl1pPr algn="r">
              <a:defRPr sz="1100"/>
            </a:lvl1pPr>
          </a:lstStyle>
          <a:p>
            <a:fld id="{89D2EBA5-6B48-4A69-A23B-FA1149C81F8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9213" y="1173163"/>
            <a:ext cx="19240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827" tIns="41413" rIns="82827" bIns="414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82827" tIns="41413" rIns="82827" bIns="414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4"/>
            <a:ext cx="3077739" cy="471053"/>
          </a:xfrm>
          <a:prstGeom prst="rect">
            <a:avLst/>
          </a:prstGeom>
        </p:spPr>
        <p:txBody>
          <a:bodyPr vert="horz" lIns="82827" tIns="41413" rIns="82827" bIns="4141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6" y="8917424"/>
            <a:ext cx="3077739" cy="471053"/>
          </a:xfrm>
          <a:prstGeom prst="rect">
            <a:avLst/>
          </a:prstGeom>
        </p:spPr>
        <p:txBody>
          <a:bodyPr vert="horz" lIns="82827" tIns="41413" rIns="82827" bIns="41413" rtlCol="0" anchor="b"/>
          <a:lstStyle>
            <a:lvl1pPr algn="r">
              <a:defRPr sz="1100"/>
            </a:lvl1pPr>
          </a:lstStyle>
          <a:p>
            <a:fld id="{D71F86D1-36C4-45BE-8C7B-F5642F09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86D1-36C4-45BE-8C7B-F5642F09B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58CB-B324-1B49-BB3D-1592838B1D7B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F2E0-5469-B348-9E3B-0166B018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B0DA24-3C7B-0BCE-30CC-A2C4E971B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8647"/>
              </p:ext>
            </p:extLst>
          </p:nvPr>
        </p:nvGraphicFramePr>
        <p:xfrm>
          <a:off x="158646" y="1649884"/>
          <a:ext cx="2134618" cy="21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772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9384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3381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WHITE WINES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5743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CANADA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4277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2020 Bella Terra Chardonnay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 $  62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69864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2022 Bella Terra Chardonnay Sur Lie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 $  40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  <a:tr h="24277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2021 Redstone Chardonnay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 $  40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5976"/>
                  </a:ext>
                </a:extLst>
              </a:tr>
              <a:tr h="242770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2021 Tawse Chardonnay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 $  42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808170"/>
                  </a:ext>
                </a:extLst>
              </a:tr>
              <a:tr h="269864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2021 Two Sisters Sauvignon Blanc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 $  74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201227"/>
                  </a:ext>
                </a:extLst>
              </a:tr>
              <a:tr h="269864"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2019 Two Sisters Unoaked Chardonnay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legreya" pitchFamily="2" charset="0"/>
                          <a:cs typeface="Sora" pitchFamily="2" charset="0"/>
                        </a:rPr>
                        <a:t> $  77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Alegrey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295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90132A-AD5D-1ED3-039A-6F555B8C0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073"/>
              </p:ext>
            </p:extLst>
          </p:nvPr>
        </p:nvGraphicFramePr>
        <p:xfrm>
          <a:off x="158646" y="3850859"/>
          <a:ext cx="2134618" cy="1953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312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2930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231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FRANCE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452387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2019 Château la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Bretonnière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Grand Vin Blanc Bordeaux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97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314146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Château de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Caraguilhes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Cochon Volant Blanc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$ 45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  <a:tr h="305003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Domaine Vacheron Sancerre Blanc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$ 132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5976"/>
                  </a:ext>
                </a:extLst>
              </a:tr>
              <a:tr h="305003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Maison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Ventenac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Marie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$ 80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808170"/>
                  </a:ext>
                </a:extLst>
              </a:tr>
              <a:tr h="305003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Vignerons de Bel Air Bourgogne Chardonnay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$ 62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29594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638361-1A02-140D-3D77-826FD770F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82253"/>
              </p:ext>
            </p:extLst>
          </p:nvPr>
        </p:nvGraphicFramePr>
        <p:xfrm>
          <a:off x="2759292" y="1994243"/>
          <a:ext cx="2110048" cy="1685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735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52313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85386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ITALY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Fonte Marina Pinot Grigio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38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Nespolino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Trebbiano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/Chardonnay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Tiefenbrunner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Merus Pinot Grigio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52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5976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Villa Varda Pinot Grigio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50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8081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61042D-4C69-B833-47D4-8B6FDD72B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12221"/>
              </p:ext>
            </p:extLst>
          </p:nvPr>
        </p:nvGraphicFramePr>
        <p:xfrm>
          <a:off x="2747629" y="3720836"/>
          <a:ext cx="2110048" cy="1437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6202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9384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85386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NEW ZEALAND</a:t>
                      </a: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Kim Crawford Sauvignon Blanc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$  55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516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Loveblock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Sauvignon Blanc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60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Misty Cove Wines Sauvignon Blanc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50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2024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Stoneburn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Sauvignon Blanc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59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66D26F-BB66-6009-A3EF-EE6CD64B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68635"/>
              </p:ext>
            </p:extLst>
          </p:nvPr>
        </p:nvGraphicFramePr>
        <p:xfrm>
          <a:off x="2747629" y="5144962"/>
          <a:ext cx="2110048" cy="10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6202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9384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SOUTH AFRICA</a:t>
                      </a: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Boschendal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Rachelsfontein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Chenin Blanc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37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Villiersdorp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Winery Slow Chenin Blanc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1E08406-8EE9-6A8C-8D3E-159E8722E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93153"/>
              </p:ext>
            </p:extLst>
          </p:nvPr>
        </p:nvGraphicFramePr>
        <p:xfrm>
          <a:off x="5104608" y="4315981"/>
          <a:ext cx="2300231" cy="8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73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38358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FRANCE</a:t>
                      </a: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Château Mentone, La Bonne Étoile Rosé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50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Château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Pesquié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Terrasses Rosé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55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31EC92A-771F-75F1-370A-88732CD00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93970"/>
              </p:ext>
            </p:extLst>
          </p:nvPr>
        </p:nvGraphicFramePr>
        <p:xfrm>
          <a:off x="5104607" y="5153909"/>
          <a:ext cx="2300230" cy="7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142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30088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SOUTH AFRICA</a:t>
                      </a: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Villiersdorp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Winery Slow Rosé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40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F47A2AF-04E7-657E-5561-3BF6EB5D3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35660"/>
              </p:ext>
            </p:extLst>
          </p:nvPr>
        </p:nvGraphicFramePr>
        <p:xfrm>
          <a:off x="5111998" y="2557315"/>
          <a:ext cx="2300233" cy="8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75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38358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ITALY</a:t>
                      </a: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Serenissima Prosecco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37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Batasiolo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Moscato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d'Asti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52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</a:tbl>
          </a:graphicData>
        </a:graphic>
      </p:graphicFrame>
      <p:pic>
        <p:nvPicPr>
          <p:cNvPr id="31" name="Picture 30" descr="A logo with white text&#10;&#10;Description automatically generated">
            <a:extLst>
              <a:ext uri="{FF2B5EF4-FFF2-40B4-BE49-F238E27FC236}">
                <a16:creationId xmlns:a16="http://schemas.microsoft.com/office/drawing/2014/main" id="{A63A7738-1256-DA42-9C17-B10BD9E8F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63" y="941065"/>
            <a:ext cx="1297641" cy="547893"/>
          </a:xfrm>
          <a:prstGeom prst="rect">
            <a:avLst/>
          </a:prstGeom>
        </p:spPr>
      </p:pic>
      <p:pic>
        <p:nvPicPr>
          <p:cNvPr id="32" name="Picture 31" descr="A black and orange logo&#10;&#10;AI-generated content may be incorrect.">
            <a:extLst>
              <a:ext uri="{FF2B5EF4-FFF2-40B4-BE49-F238E27FC236}">
                <a16:creationId xmlns:a16="http://schemas.microsoft.com/office/drawing/2014/main" id="{F090A92C-0262-CD7E-5B73-92941630B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27" y="11696464"/>
            <a:ext cx="1331913" cy="250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A36FE8-47D6-1730-726C-82A6421A6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10560"/>
              </p:ext>
            </p:extLst>
          </p:nvPr>
        </p:nvGraphicFramePr>
        <p:xfrm>
          <a:off x="5112001" y="1649884"/>
          <a:ext cx="2300234" cy="946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388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9384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338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SPARKLING WINES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5743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FRANCE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Devaux Champagne Grand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Réserve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160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1A7029-F587-A66A-02A4-05904D61A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94917"/>
              </p:ext>
            </p:extLst>
          </p:nvPr>
        </p:nvGraphicFramePr>
        <p:xfrm>
          <a:off x="5104608" y="3491144"/>
          <a:ext cx="2300232" cy="864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736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60449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3381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ROSÉ WINES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5743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CANADA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4277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Two Sisters Margo Rosé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69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285C9C-4D62-2DE7-B462-0E724C758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582"/>
              </p:ext>
            </p:extLst>
          </p:nvPr>
        </p:nvGraphicFramePr>
        <p:xfrm>
          <a:off x="158646" y="6478955"/>
          <a:ext cx="2134618" cy="1104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772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93846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3233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RED WINES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5743"/>
                  </a:ext>
                </a:extLst>
              </a:tr>
              <a:tr h="279264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ARGENTINA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484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Andeluna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1300 Malbec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42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2024 Humberto Canale Estate Pinot Noir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 50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7437411-46DD-5CE2-E6E6-03DA85C4F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4526"/>
              </p:ext>
            </p:extLst>
          </p:nvPr>
        </p:nvGraphicFramePr>
        <p:xfrm>
          <a:off x="158646" y="10141533"/>
          <a:ext cx="2134618" cy="56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339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72279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231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CHILE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Viña Echeverría Valle Dorado Cabernet Sauvignon</a:t>
                      </a:r>
                    </a:p>
                  </a:txBody>
                  <a:tcPr marL="9525" marR="9525" marT="9525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33 </a:t>
                      </a:r>
                    </a:p>
                  </a:txBody>
                  <a:tcPr marL="9525" marR="9525" marT="9525" marB="0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7048F91-EABD-4FD5-EA3C-3A98C0C55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63129"/>
              </p:ext>
            </p:extLst>
          </p:nvPr>
        </p:nvGraphicFramePr>
        <p:xfrm>
          <a:off x="158646" y="7603320"/>
          <a:ext cx="2134618" cy="2576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816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34802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231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CANADA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Bella Terra Cab Merlot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31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Bella Terra Cab Merlot Reserve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7147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Bella Terra Pinot Noir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72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5412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Tawse Cabernet-Merlot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47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594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The Organized Crime Winery Pipe Down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49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59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2018 Two Sisters 11th Post Red Blend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95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8081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Two Sisters Merlot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115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2012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2017 Two Sisters Stone Eagle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298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29594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53E1372-FBBC-FB05-8AA5-4E5EB8FA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83115"/>
              </p:ext>
            </p:extLst>
          </p:nvPr>
        </p:nvGraphicFramePr>
        <p:xfrm>
          <a:off x="158646" y="10704034"/>
          <a:ext cx="2134618" cy="56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288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489330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231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FRANCE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J.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Denuzière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Côtes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du Rhône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 52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2FFD3C6-90F7-7AB8-AFDE-C7B3FFD1C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61553"/>
              </p:ext>
            </p:extLst>
          </p:nvPr>
        </p:nvGraphicFramePr>
        <p:xfrm>
          <a:off x="5111991" y="9606002"/>
          <a:ext cx="2292846" cy="56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7245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25601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231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SOUTH AFRICA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2019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Villiersdorp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Winery Slow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Bossieveld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Red Blend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 40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B53D68-F5AD-2D1B-EFEC-46873253A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24153"/>
              </p:ext>
            </p:extLst>
          </p:nvPr>
        </p:nvGraphicFramePr>
        <p:xfrm>
          <a:off x="5111991" y="10223182"/>
          <a:ext cx="2292846" cy="56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7245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25601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231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SPAIN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Altos de Rioja Crianza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  54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B6DB2E-E1DA-929F-4F00-2FB4CB38F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94924"/>
              </p:ext>
            </p:extLst>
          </p:nvPr>
        </p:nvGraphicFramePr>
        <p:xfrm>
          <a:off x="2747629" y="6806467"/>
          <a:ext cx="2277142" cy="4590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7437">
                  <a:extLst>
                    <a:ext uri="{9D8B030D-6E8A-4147-A177-3AD203B41FA5}">
                      <a16:colId xmlns:a16="http://schemas.microsoft.com/office/drawing/2014/main" val="2139266037"/>
                    </a:ext>
                  </a:extLst>
                </a:gridCol>
                <a:gridCol w="589705">
                  <a:extLst>
                    <a:ext uri="{9D8B030D-6E8A-4147-A177-3AD203B41FA5}">
                      <a16:colId xmlns:a16="http://schemas.microsoft.com/office/drawing/2014/main" val="2558058944"/>
                    </a:ext>
                  </a:extLst>
                </a:gridCol>
              </a:tblGrid>
              <a:tr h="270986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Sora" pitchFamily="2" charset="0"/>
                          <a:cs typeface="Sora" pitchFamily="2" charset="0"/>
                        </a:rPr>
                        <a:t>ITALY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7140" marR="7140" marT="714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47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Nespolino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Sangiovese/Merlot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35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452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Podere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La Berta Sangiovese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62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589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Antologia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Barolo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87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0388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Antologia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Langhe Nebbiolo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47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136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Giovanni Rosso Langhe Nebbiolo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72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572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Pio Cesare Barbara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d'Alba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75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045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2019 Virna 'Noi' Barolo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162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5753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Carvinea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Merula Salento Rosso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55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5672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Carvinea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Negroamaro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Salento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62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249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Rinomata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Tombacco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Azzura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Rosso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65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08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Vigneti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del Salento I Muri Primitivo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38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350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Argiolas Cannonau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Costera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60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84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Palmento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Costanzo Etna Rosso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87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5848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Settesoli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Syrah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4394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Tenute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Orestiadi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Nero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d'Avola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46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1068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5632CE3-CC70-C7B4-FFA6-3636CC92D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94500"/>
              </p:ext>
            </p:extLst>
          </p:nvPr>
        </p:nvGraphicFramePr>
        <p:xfrm>
          <a:off x="5111995" y="7071552"/>
          <a:ext cx="2300234" cy="25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549">
                  <a:extLst>
                    <a:ext uri="{9D8B030D-6E8A-4147-A177-3AD203B41FA5}">
                      <a16:colId xmlns:a16="http://schemas.microsoft.com/office/drawing/2014/main" val="3152228877"/>
                    </a:ext>
                  </a:extLst>
                </a:gridCol>
                <a:gridCol w="595685">
                  <a:extLst>
                    <a:ext uri="{9D8B030D-6E8A-4147-A177-3AD203B41FA5}">
                      <a16:colId xmlns:a16="http://schemas.microsoft.com/office/drawing/2014/main" val="2857937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2018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Altesino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Brunello di Montalcino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142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5375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2021 Giulio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Straccali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Chianti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32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6353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Luiano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Chianti Classico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90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241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2017 Leonardo Da Vinci Chianti Riserva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45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3425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2023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Piantaferro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Chianti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35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0745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2019 Rocca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delle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Macie Tenuta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Sant'Alfonso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Chianti Classico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65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5717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1997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Torraccia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Di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Presura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Lucciolaio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225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2549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2022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Delibori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Valpolicella Ripasso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$  55 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574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2020 Maison </a:t>
                      </a:r>
                      <a:r>
                        <a:rPr lang="en-CA" sz="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Ventenac</a:t>
                      </a:r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Eve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b" latinLnBrk="0" hangingPunct="1"/>
                      <a:r>
                        <a:rPr lang="en-CA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 </a:t>
                      </a:r>
                      <a:r>
                        <a:rPr lang="en-CA" sz="800" b="0" i="0" u="none" strike="noStrike" kern="1200">
                          <a:solidFill>
                            <a:schemeClr val="dk1"/>
                          </a:solidFill>
                          <a:effectLst/>
                          <a:latin typeface="Alegreya" pitchFamily="2" charset="0"/>
                          <a:ea typeface="+mn-ea"/>
                          <a:cs typeface="Sora" pitchFamily="2" charset="0"/>
                        </a:rPr>
                        <a:t>$  88 </a:t>
                      </a:r>
                      <a:endParaRPr lang="en-CA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Alegreya" pitchFamily="2" charset="0"/>
                        <a:ea typeface="+mn-ea"/>
                        <a:cs typeface="Sora" pitchFamily="2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73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8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47525</TotalTime>
  <Words>555</Words>
  <Application>Microsoft Macintosh PowerPoint</Application>
  <PresentationFormat>Custom</PresentationFormat>
  <Paragraphs>154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Sora</vt:lpstr>
      <vt:lpstr>Aptos</vt:lpstr>
      <vt:lpstr>Calibri Light</vt:lpstr>
      <vt:lpstr>Arial</vt:lpstr>
      <vt:lpstr>Alegreya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Muzzi</dc:creator>
  <cp:lastModifiedBy>Marco Muzzi</cp:lastModifiedBy>
  <cp:revision>21</cp:revision>
  <cp:lastPrinted>2024-10-17T18:11:26Z</cp:lastPrinted>
  <dcterms:created xsi:type="dcterms:W3CDTF">2024-01-03T19:23:27Z</dcterms:created>
  <dcterms:modified xsi:type="dcterms:W3CDTF">2025-05-29T16:14:26Z</dcterms:modified>
</cp:coreProperties>
</file>